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6" r:id="rId7"/>
    <p:sldId id="265" r:id="rId8"/>
    <p:sldId id="259" r:id="rId9"/>
    <p:sldId id="267" r:id="rId10"/>
    <p:sldId id="268" r:id="rId11"/>
    <p:sldId id="258" r:id="rId12"/>
    <p:sldId id="269" r:id="rId13"/>
    <p:sldId id="270" r:id="rId14"/>
    <p:sldId id="260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99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245939-1BC2-47C9-907B-330D1BC35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761325A-76DE-4139-9D21-C93EE155F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18B6B5C-65D4-4911-A18A-CA230ABE1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75E0-BB8C-474C-AD36-2C6B4F7A9958}" type="datetimeFigureOut">
              <a:rPr lang="es-ES" smtClean="0"/>
              <a:pPr/>
              <a:t>20/08/2020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5B7B214-C7AB-450D-B432-2B2F651C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613579B-9052-4852-A443-11277EEB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2FD1-8F99-46FD-B578-362F9790F8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3212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691804-500D-4C79-88E9-8B05E2453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0F6FCAA-03BE-43F3-89AB-72A0E93CB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DFAFD94-51D0-46E6-B1DE-7AF699A53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75E0-BB8C-474C-AD36-2C6B4F7A9958}" type="datetimeFigureOut">
              <a:rPr lang="es-ES" smtClean="0"/>
              <a:pPr/>
              <a:t>20/08/2020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78480DB-4BB4-4FBA-89AE-ADF79AEF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B09F627-56E5-4E9F-8508-99219A41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2FD1-8F99-46FD-B578-362F9790F8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961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EC5FF43-9DED-4739-8925-1080039188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88FAFEC-7240-42BB-A21E-851B1DE47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FCA6F37-9F85-4C38-807F-456D940FE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75E0-BB8C-474C-AD36-2C6B4F7A9958}" type="datetimeFigureOut">
              <a:rPr lang="es-ES" smtClean="0"/>
              <a:pPr/>
              <a:t>20/08/2020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2B44DB8-ABAC-461D-B204-87D8F6F8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FB67A3F-1D47-4D08-9040-57353FC5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2FD1-8F99-46FD-B578-362F9790F8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0926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5D348E-655B-4806-80B0-3A66EF42C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93DEB1A-5757-493D-A31D-E8302A5D9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78EBF79-8935-43B3-B925-5549BFF37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75E0-BB8C-474C-AD36-2C6B4F7A9958}" type="datetimeFigureOut">
              <a:rPr lang="es-ES" smtClean="0"/>
              <a:pPr/>
              <a:t>20/08/2020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A4B5AC2-243C-45CC-A596-612FEAA29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0FE9B8D-C297-42B2-86D2-F043F312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2FD1-8F99-46FD-B578-362F9790F8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3566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ABCCB3-8C23-45FC-9020-3333356E0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B7ACDC8-5426-4251-9256-FBE1BB704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8B7DC57-C907-44BF-9E3D-590663C6C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75E0-BB8C-474C-AD36-2C6B4F7A9958}" type="datetimeFigureOut">
              <a:rPr lang="es-ES" smtClean="0"/>
              <a:pPr/>
              <a:t>20/08/2020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08F68F3-9BF4-43FC-9456-C202E27AD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A1B51E0-3C7F-4121-9A30-133BBF74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2FD1-8F99-46FD-B578-362F9790F8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90908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E2589F-45CB-4D75-B9D7-69AF366A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7C52EA6-9379-4827-B089-2695C5616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7EF450A-DE13-4C5C-A5BD-FFE3B73E4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FB5199F-DDF8-4943-8669-D5A3F266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75E0-BB8C-474C-AD36-2C6B4F7A9958}" type="datetimeFigureOut">
              <a:rPr lang="es-ES" smtClean="0"/>
              <a:pPr/>
              <a:t>20/08/2020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2B9435D-3C72-4AAD-A085-82E9C88A8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BD179B3-4F64-46F1-AA73-C0D757D1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2FD1-8F99-46FD-B578-362F9790F8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4589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5B0360-20CE-4A8B-92B5-966FE9D9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06A40FE-5979-42A3-BD9C-AD66F1F7A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ABFD5E7-0415-4CD6-AD91-4068E469C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C1D72EA-2E7A-468C-A57F-E71907CDE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22E6123-3A8E-445B-8394-E50E28A16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D748173-86E6-4BFE-B0F5-37F78135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75E0-BB8C-474C-AD36-2C6B4F7A9958}" type="datetimeFigureOut">
              <a:rPr lang="es-ES" smtClean="0"/>
              <a:pPr/>
              <a:t>20/08/2020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D6A1BE93-686B-4F3F-AA35-C7DEA2A9D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A8EDAD5-3D1C-434A-9742-85A9D1B0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2FD1-8F99-46FD-B578-362F9790F8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7564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F3008D-E59C-4084-991C-D5C67A49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2B25672-1BA0-4231-A6E7-75DF7388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75E0-BB8C-474C-AD36-2C6B4F7A9958}" type="datetimeFigureOut">
              <a:rPr lang="es-ES" smtClean="0"/>
              <a:pPr/>
              <a:t>20/08/2020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549128C-7303-4209-878A-5C384763D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37A41FE7-142F-4A21-A504-5C9C4A9F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2FD1-8F99-46FD-B578-362F9790F8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1998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27DB72D-3751-4D12-BC94-B730521ED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75E0-BB8C-474C-AD36-2C6B4F7A9958}" type="datetimeFigureOut">
              <a:rPr lang="es-ES" smtClean="0"/>
              <a:pPr/>
              <a:t>20/08/2020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A26B6F-9CD9-400A-921C-4DD8CAF9D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84821F5-6A2A-4EC2-9BE9-DD95359C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2FD1-8F99-46FD-B578-362F9790F8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6766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02DEE1-79ED-4B0E-9931-8D366B24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E8A6BFD-FD41-4C47-BC27-875D9585F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AE5C344-6DCE-4ECF-84C8-40CBB4CD1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ED6868F-E0F2-4714-9A29-B5C423DB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75E0-BB8C-474C-AD36-2C6B4F7A9958}" type="datetimeFigureOut">
              <a:rPr lang="es-ES" smtClean="0"/>
              <a:pPr/>
              <a:t>20/08/2020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9C3805B-5426-4717-B066-42DAFBC2B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F462E3B-10BA-4AE8-B570-16ADF7AA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2FD1-8F99-46FD-B578-362F9790F8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1169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A5AC12-AF11-4C2A-B934-17E7E7C5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0D6731A8-A4F4-4674-A162-BB3C3FB48F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C9FED9F-3DAE-4952-A1E1-A49679FC8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5680A27-85F5-4D44-B96F-BE38E7215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75E0-BB8C-474C-AD36-2C6B4F7A9958}" type="datetimeFigureOut">
              <a:rPr lang="es-ES" smtClean="0"/>
              <a:pPr/>
              <a:t>20/08/2020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B412214-6A09-455C-B770-785C6A605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FF1AE1B-D321-4CBB-AC27-2C541433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2FD1-8F99-46FD-B578-362F9790F8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9191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8CE73FF-AF06-4110-B380-7F0F6680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EE19D27-F153-43CD-B68D-FC27FE155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6900730-36A8-4791-8937-789C6AACC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C75E0-BB8C-474C-AD36-2C6B4F7A9958}" type="datetimeFigureOut">
              <a:rPr lang="es-ES" smtClean="0"/>
              <a:pPr/>
              <a:t>20/08/2020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5228C78-04E9-4548-916D-76018720B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7C92172-D4F3-4C1F-B65C-52BDD4503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42FD1-8F99-46FD-B578-362F9790F8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5599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11BB60E-E435-4D0E-9617-90FF8C8AA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3736"/>
            <a:ext cx="12192000" cy="59969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08631A-5E44-4D90-BB90-72E5F5A31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54"/>
            <a:ext cx="10515600" cy="1325563"/>
          </a:xfrm>
          <a:solidFill>
            <a:schemeClr val="accent1">
              <a:lumMod val="75000"/>
              <a:alpha val="84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7200" b="1" dirty="0">
                <a:solidFill>
                  <a:schemeClr val="bg1"/>
                </a:solidFill>
              </a:rPr>
              <a:t>Imperialismo y Colonialismo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26FC4CD-9D7C-4F5A-BF18-6586B8D41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Diagrama de flujo: proceso alternativo 5">
            <a:extLst>
              <a:ext uri="{FF2B5EF4-FFF2-40B4-BE49-F238E27FC236}">
                <a16:creationId xmlns:a16="http://schemas.microsoft.com/office/drawing/2014/main" xmlns="" id="{2E4993A8-E4DC-4628-B633-48685CA6C3A8}"/>
              </a:ext>
            </a:extLst>
          </p:cNvPr>
          <p:cNvSpPr/>
          <p:nvPr/>
        </p:nvSpPr>
        <p:spPr>
          <a:xfrm>
            <a:off x="7181850" y="6014264"/>
            <a:ext cx="4781550" cy="552471"/>
          </a:xfrm>
          <a:prstGeom prst="flowChartAlternateProcess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PROFESORA ROXANA ARAVENA</a:t>
            </a:r>
          </a:p>
        </p:txBody>
      </p:sp>
    </p:spTree>
    <p:extLst>
      <p:ext uri="{BB962C8B-B14F-4D97-AF65-F5344CB8AC3E}">
        <p14:creationId xmlns:p14="http://schemas.microsoft.com/office/powerpoint/2010/main" xmlns="" val="13112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A1C559-8350-4321-86E8-8413D726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7E3BA9CF-B8CB-49BF-B21A-0BA23FD45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2256" y="1385845"/>
            <a:ext cx="12476511" cy="5472155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7508137-4E1B-433B-95DA-E31C2B4806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2566"/>
            <a:ext cx="2076450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iagrama de flujo: terminador 9">
            <a:extLst>
              <a:ext uri="{FF2B5EF4-FFF2-40B4-BE49-F238E27FC236}">
                <a16:creationId xmlns:a16="http://schemas.microsoft.com/office/drawing/2014/main" xmlns="" id="{FBD9DA71-85A1-4A2C-B2D2-574224BF5A87}"/>
              </a:ext>
            </a:extLst>
          </p:cNvPr>
          <p:cNvSpPr/>
          <p:nvPr/>
        </p:nvSpPr>
        <p:spPr>
          <a:xfrm>
            <a:off x="4019549" y="126482"/>
            <a:ext cx="4152900" cy="1300638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Imperio Inglés</a:t>
            </a:r>
          </a:p>
          <a:p>
            <a:pPr algn="ctr"/>
            <a:r>
              <a:rPr lang="es-ES" sz="2800" dirty="0"/>
              <a:t>1921</a:t>
            </a:r>
          </a:p>
        </p:txBody>
      </p:sp>
    </p:spTree>
    <p:extLst>
      <p:ext uri="{BB962C8B-B14F-4D97-AF65-F5344CB8AC3E}">
        <p14:creationId xmlns:p14="http://schemas.microsoft.com/office/powerpoint/2010/main" xmlns="" val="1898258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651773-E334-4ABD-8356-BD9AC3106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5650" y="727868"/>
            <a:ext cx="4514850" cy="1520031"/>
          </a:xfrm>
        </p:spPr>
        <p:txBody>
          <a:bodyPr>
            <a:noAutofit/>
          </a:bodyPr>
          <a:lstStyle/>
          <a:p>
            <a:r>
              <a:rPr lang="es-ES" b="1" dirty="0"/>
              <a:t>I. Definición de Conceptos.</a:t>
            </a:r>
            <a:r>
              <a:rPr lang="es-ES" sz="2400" dirty="0"/>
              <a:t/>
            </a:r>
            <a:br>
              <a:rPr lang="es-ES" sz="2400" dirty="0"/>
            </a:br>
            <a:endParaRPr lang="es-ES" sz="24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C78831A3-2C28-4E9C-885B-3B948CC28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651" y="2019301"/>
            <a:ext cx="6302654" cy="4430712"/>
          </a:xfrm>
        </p:spPr>
      </p:pic>
      <p:sp>
        <p:nvSpPr>
          <p:cNvPr id="3" name="Rectángulo: una sola esquina cortada 2">
            <a:extLst>
              <a:ext uri="{FF2B5EF4-FFF2-40B4-BE49-F238E27FC236}">
                <a16:creationId xmlns:a16="http://schemas.microsoft.com/office/drawing/2014/main" xmlns="" id="{2F948D88-3231-4503-B4D8-2143EDE67658}"/>
              </a:ext>
            </a:extLst>
          </p:cNvPr>
          <p:cNvSpPr/>
          <p:nvPr/>
        </p:nvSpPr>
        <p:spPr>
          <a:xfrm>
            <a:off x="247651" y="228600"/>
            <a:ext cx="4381499" cy="1162050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000" b="1" dirty="0">
                <a:solidFill>
                  <a:schemeClr val="tx1"/>
                </a:solidFill>
              </a:rPr>
              <a:t>	ACTIVIDAD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0DF9069-EE9B-4522-ACC4-E02FEA00C9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7150" y="66674"/>
            <a:ext cx="180975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F29D894-8F86-42CE-A50F-70A7B8065B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5500" y="1752599"/>
            <a:ext cx="1905000" cy="1905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7319FFB-1EAB-4BC8-9F56-ABC30A5AE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5650" y="3966371"/>
            <a:ext cx="3066518" cy="18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4447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651773-E334-4ABD-8356-BD9AC3106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5650" y="727868"/>
            <a:ext cx="4514850" cy="1520031"/>
          </a:xfrm>
        </p:spPr>
        <p:txBody>
          <a:bodyPr>
            <a:noAutofit/>
          </a:bodyPr>
          <a:lstStyle/>
          <a:p>
            <a:r>
              <a:rPr lang="es-ES" b="1" dirty="0"/>
              <a:t>II. Diagrama de </a:t>
            </a:r>
            <a:r>
              <a:rPr lang="es-ES" b="1" dirty="0" err="1"/>
              <a:t>Venn</a:t>
            </a:r>
            <a:r>
              <a:rPr lang="es-ES" sz="2400" dirty="0"/>
              <a:t/>
            </a:r>
            <a:br>
              <a:rPr lang="es-ES" sz="2400" dirty="0"/>
            </a:br>
            <a:endParaRPr lang="es-ES" sz="2400" dirty="0"/>
          </a:p>
        </p:txBody>
      </p:sp>
      <p:sp>
        <p:nvSpPr>
          <p:cNvPr id="3" name="Rectángulo: una sola esquina cortada 2">
            <a:extLst>
              <a:ext uri="{FF2B5EF4-FFF2-40B4-BE49-F238E27FC236}">
                <a16:creationId xmlns:a16="http://schemas.microsoft.com/office/drawing/2014/main" xmlns="" id="{2F948D88-3231-4503-B4D8-2143EDE67658}"/>
              </a:ext>
            </a:extLst>
          </p:cNvPr>
          <p:cNvSpPr/>
          <p:nvPr/>
        </p:nvSpPr>
        <p:spPr>
          <a:xfrm>
            <a:off x="247651" y="228600"/>
            <a:ext cx="4381499" cy="1162050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000" b="1" dirty="0">
                <a:solidFill>
                  <a:schemeClr val="tx1"/>
                </a:solidFill>
              </a:rPr>
              <a:t>	ACTIVIDAD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0F7BD06-7CD0-4E48-9835-07BCEABCD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93" t="30468" r="23078" b="20670"/>
          <a:stretch/>
        </p:blipFill>
        <p:spPr>
          <a:xfrm>
            <a:off x="1543611" y="2085973"/>
            <a:ext cx="8819590" cy="4543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0DF9069-EE9B-4522-ACC4-E02FEA00C9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7150" y="66674"/>
            <a:ext cx="1809750" cy="218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35086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651773-E334-4ABD-8356-BD9AC3106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8974" y="349249"/>
            <a:ext cx="4514850" cy="1520031"/>
          </a:xfrm>
        </p:spPr>
        <p:txBody>
          <a:bodyPr>
            <a:noAutofit/>
          </a:bodyPr>
          <a:lstStyle/>
          <a:p>
            <a:r>
              <a:rPr lang="es-ES" b="1" dirty="0"/>
              <a:t>III. Tabla de territorios.</a:t>
            </a:r>
            <a:r>
              <a:rPr lang="es-ES" sz="2400" dirty="0"/>
              <a:t/>
            </a:r>
            <a:br>
              <a:rPr lang="es-ES" sz="2400" dirty="0"/>
            </a:br>
            <a:endParaRPr lang="es-ES" sz="2400" dirty="0"/>
          </a:p>
        </p:txBody>
      </p:sp>
      <p:sp>
        <p:nvSpPr>
          <p:cNvPr id="3" name="Rectángulo: una sola esquina cortada 2">
            <a:extLst>
              <a:ext uri="{FF2B5EF4-FFF2-40B4-BE49-F238E27FC236}">
                <a16:creationId xmlns:a16="http://schemas.microsoft.com/office/drawing/2014/main" xmlns="" id="{2F948D88-3231-4503-B4D8-2143EDE67658}"/>
              </a:ext>
            </a:extLst>
          </p:cNvPr>
          <p:cNvSpPr/>
          <p:nvPr/>
        </p:nvSpPr>
        <p:spPr>
          <a:xfrm>
            <a:off x="638176" y="203203"/>
            <a:ext cx="4381499" cy="1162050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000" b="1" dirty="0">
                <a:solidFill>
                  <a:schemeClr val="tx1"/>
                </a:solidFill>
              </a:rPr>
              <a:t>	ACTIVIDAD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DC8454A7-3ED7-4FF9-B2B8-658E02ACB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919062E-713C-4154-8F7D-7CF73F2DD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12" t="26609" r="22812" b="14427"/>
          <a:stretch/>
        </p:blipFill>
        <p:spPr>
          <a:xfrm>
            <a:off x="2454399" y="1582740"/>
            <a:ext cx="8121405" cy="49514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0DF9069-EE9B-4522-ACC4-E02FEA00C9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75" y="228600"/>
            <a:ext cx="1809750" cy="218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0752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A44C92-5F29-4153-BEEA-2D3ABEEA8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b="1" dirty="0"/>
              <a:t>Hasta la próxima Clase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7EC5A58-E80E-4C87-A512-C0CC60AA0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1225" y="1842122"/>
            <a:ext cx="7829550" cy="465075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97C409D-5666-4136-892B-66D2AB822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90500"/>
            <a:ext cx="1500188" cy="15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923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9B22D44-0C13-403D-9D02-C7DE3E8F5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23" y="620908"/>
            <a:ext cx="3564988" cy="56161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320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Los países europeos que se industrializaron, necesitaban más mercados y mayores recursos para continuar con su desarrollo. Así, se inicia un período de expansión hacia nuevos territorios como África y Asia</a:t>
            </a:r>
            <a:endParaRPr lang="es-ES" sz="4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A48A0AF-180A-418F-BF02-38B87EC00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4144" y="376652"/>
            <a:ext cx="7676446" cy="62070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33063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DC6257-6E29-4C0A-ADBA-D700CCEB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4516" y="2995783"/>
            <a:ext cx="351809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1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continuación, veremos dos modos de dominación </a:t>
            </a:r>
            <a:r>
              <a:rPr lang="es-ES" sz="3100" dirty="0">
                <a:solidFill>
                  <a:srgbClr val="241F1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que se acentúan a finales del siglo XIX y comienzos del XX, y se entienden como la hegemonía de un país sobre otro: </a:t>
            </a:r>
            <a:r>
              <a:rPr lang="es-ES" sz="1800" dirty="0">
                <a:solidFill>
                  <a:srgbClr val="241F1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/>
            </a:r>
            <a:br>
              <a:rPr lang="es-ES" sz="1800" dirty="0">
                <a:solidFill>
                  <a:srgbClr val="241F1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</a:br>
            <a:r>
              <a:rPr lang="es-ES" sz="1800" dirty="0">
                <a:solidFill>
                  <a:srgbClr val="241F1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/>
            </a:r>
            <a:br>
              <a:rPr lang="es-ES" sz="1800" dirty="0">
                <a:solidFill>
                  <a:srgbClr val="241F1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</a:br>
            <a:r>
              <a:rPr lang="es-ES" sz="1800" dirty="0">
                <a:solidFill>
                  <a:srgbClr val="241F1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/>
            </a:r>
            <a:br>
              <a:rPr lang="es-ES" sz="1800" dirty="0">
                <a:solidFill>
                  <a:srgbClr val="241F1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</a:br>
            <a:r>
              <a:rPr lang="es-ES" sz="1800" dirty="0">
                <a:solidFill>
                  <a:srgbClr val="241F1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/>
            </a:r>
            <a:br>
              <a:rPr lang="es-ES" sz="1800" dirty="0">
                <a:solidFill>
                  <a:srgbClr val="241F1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</a:br>
            <a:r>
              <a:rPr lang="es-ES" sz="4000" dirty="0">
                <a:solidFill>
                  <a:srgbClr val="241F1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El imperialismo y el Colonialismo.</a:t>
            </a:r>
            <a:r>
              <a:rPr lang="es-ES" sz="180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/>
            </a:r>
            <a:br>
              <a:rPr lang="es-ES" sz="180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CE022CD-1448-4C7D-A35D-2D039A3DF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539" y="7445"/>
            <a:ext cx="7590692" cy="685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654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621DE0B-FC35-4223-BBF5-59773420E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379" y="340703"/>
            <a:ext cx="4345309" cy="1986427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318CFBDA-FB8A-4EF7-9D82-7EAD54885B90}"/>
              </a:ext>
            </a:extLst>
          </p:cNvPr>
          <p:cNvSpPr/>
          <p:nvPr/>
        </p:nvSpPr>
        <p:spPr>
          <a:xfrm>
            <a:off x="141481" y="2078501"/>
            <a:ext cx="5092505" cy="900333"/>
          </a:xfrm>
          <a:prstGeom prst="roundRect">
            <a:avLst/>
          </a:prstGeom>
          <a:solidFill>
            <a:schemeClr val="accent5">
              <a:lumMod val="75000"/>
              <a:alpha val="56000"/>
            </a:schemeClr>
          </a:solidFill>
          <a:ln w="698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/>
              <a:t>Colonialismo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852C5A6-E723-454B-9EB0-A02014A40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379" y="4064928"/>
            <a:ext cx="3803970" cy="2603955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D9311162-8102-4E14-8EFA-511289573481}"/>
              </a:ext>
            </a:extLst>
          </p:cNvPr>
          <p:cNvSpPr/>
          <p:nvPr/>
        </p:nvSpPr>
        <p:spPr>
          <a:xfrm>
            <a:off x="141482" y="3429000"/>
            <a:ext cx="5092505" cy="900333"/>
          </a:xfrm>
          <a:prstGeom prst="roundRect">
            <a:avLst/>
          </a:prstGeom>
          <a:solidFill>
            <a:srgbClr val="FF0000">
              <a:alpha val="64000"/>
            </a:srgbClr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/>
              <a:t>Imperialismo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xmlns="" id="{45CF29C6-6F57-4026-BF27-6DAA43C6979B}"/>
              </a:ext>
            </a:extLst>
          </p:cNvPr>
          <p:cNvSpPr/>
          <p:nvPr/>
        </p:nvSpPr>
        <p:spPr>
          <a:xfrm>
            <a:off x="5533292" y="340703"/>
            <a:ext cx="5308946" cy="1375555"/>
          </a:xfrm>
          <a:prstGeom prst="roundRect">
            <a:avLst/>
          </a:prstGeom>
          <a:solidFill>
            <a:schemeClr val="accent5">
              <a:lumMod val="75000"/>
              <a:alpha val="56000"/>
            </a:schemeClr>
          </a:solidFill>
          <a:ln w="698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D</a:t>
            </a:r>
            <a:r>
              <a:rPr lang="es-ES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ominación soberana de un territorio, estableciendo un sistema político, social, económico y cultural.</a:t>
            </a:r>
            <a:endParaRPr lang="es-ES" sz="20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xmlns="" id="{F41C1CF7-179B-4656-B90B-9A67E6871401}"/>
              </a:ext>
            </a:extLst>
          </p:cNvPr>
          <p:cNvSpPr/>
          <p:nvPr/>
        </p:nvSpPr>
        <p:spPr>
          <a:xfrm>
            <a:off x="5533292" y="3926216"/>
            <a:ext cx="5509846" cy="1375555"/>
          </a:xfrm>
          <a:prstGeom prst="roundRect">
            <a:avLst/>
          </a:prstGeom>
          <a:solidFill>
            <a:srgbClr val="FF0000">
              <a:alpha val="64000"/>
            </a:srgbClr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tx1"/>
                </a:solidFill>
                <a:latin typeface="Arial" panose="020B0604020202020204" pitchFamily="34" charset="0"/>
                <a:ea typeface="Trebuchet MS" panose="020B0603020202020204" pitchFamily="34" charset="0"/>
              </a:rPr>
              <a:t>D</a:t>
            </a:r>
            <a:r>
              <a:rPr lang="es-CL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ominio de tipo económico, orientado a generar dependencia de un país o grupos de países, respecto de otros más fuertes.</a:t>
            </a:r>
            <a:endParaRPr lang="es-ES" sz="6000" b="1" dirty="0">
              <a:solidFill>
                <a:schemeClr val="tx1"/>
              </a:solidFill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xmlns="" id="{5A8333B2-B34B-419C-9C4E-94895865D957}"/>
              </a:ext>
            </a:extLst>
          </p:cNvPr>
          <p:cNvSpPr/>
          <p:nvPr/>
        </p:nvSpPr>
        <p:spPr>
          <a:xfrm>
            <a:off x="8578947" y="1503491"/>
            <a:ext cx="3348111" cy="1375555"/>
          </a:xfrm>
          <a:prstGeom prst="roundRect">
            <a:avLst/>
          </a:prstGeom>
          <a:solidFill>
            <a:schemeClr val="accent5">
              <a:lumMod val="75000"/>
              <a:alpha val="56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El centro es la Metrópoli</a:t>
            </a:r>
            <a:endParaRPr lang="es-ES" sz="2000" dirty="0">
              <a:solidFill>
                <a:schemeClr val="tx1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ctr"/>
            <a:r>
              <a:rPr lang="es-ES" sz="20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Imposición de Estructuras</a:t>
            </a:r>
          </a:p>
          <a:p>
            <a:pPr algn="ctr"/>
            <a:r>
              <a:rPr 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Control de rutas</a:t>
            </a:r>
            <a:endParaRPr lang="es-ES" sz="20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xmlns="" id="{A0C4730B-B0BF-446A-BC8B-8F61A94EC972}"/>
              </a:ext>
            </a:extLst>
          </p:cNvPr>
          <p:cNvSpPr/>
          <p:nvPr/>
        </p:nvSpPr>
        <p:spPr>
          <a:xfrm>
            <a:off x="8094651" y="5141742"/>
            <a:ext cx="3803970" cy="1375555"/>
          </a:xfrm>
          <a:prstGeom prst="roundRect">
            <a:avLst/>
          </a:prstGeom>
          <a:solidFill>
            <a:srgbClr val="FF0000">
              <a:alpha val="5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Nacionalismo</a:t>
            </a:r>
          </a:p>
          <a:p>
            <a:pPr algn="ctr"/>
            <a:r>
              <a:rPr 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Conquista sistemática</a:t>
            </a:r>
          </a:p>
          <a:p>
            <a:pPr algn="ctr"/>
            <a:r>
              <a:rPr lang="es-ES" sz="20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Transformarse </a:t>
            </a:r>
            <a:r>
              <a:rPr lang="es-ES" sz="20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enPotencias</a:t>
            </a:r>
            <a:endParaRPr lang="es-ES" sz="20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9" name="Flecha: doblada 18">
            <a:extLst>
              <a:ext uri="{FF2B5EF4-FFF2-40B4-BE49-F238E27FC236}">
                <a16:creationId xmlns:a16="http://schemas.microsoft.com/office/drawing/2014/main" xmlns="" id="{C7C2D987-B565-4C18-B3A7-0422F58E2B1B}"/>
              </a:ext>
            </a:extLst>
          </p:cNvPr>
          <p:cNvSpPr/>
          <p:nvPr/>
        </p:nvSpPr>
        <p:spPr>
          <a:xfrm>
            <a:off x="4963048" y="1226610"/>
            <a:ext cx="436099" cy="62680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Flecha: doblada 20">
            <a:extLst>
              <a:ext uri="{FF2B5EF4-FFF2-40B4-BE49-F238E27FC236}">
                <a16:creationId xmlns:a16="http://schemas.microsoft.com/office/drawing/2014/main" xmlns="" id="{6B7CC049-DB59-4B68-A966-8BE4C36E28A5}"/>
              </a:ext>
            </a:extLst>
          </p:cNvPr>
          <p:cNvSpPr/>
          <p:nvPr/>
        </p:nvSpPr>
        <p:spPr>
          <a:xfrm rot="10800000" flipH="1">
            <a:off x="4832753" y="4466095"/>
            <a:ext cx="401233" cy="626808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548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8A37F62A-2345-4E23-8863-36DB58E4E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031" y="3805900"/>
            <a:ext cx="5214434" cy="29331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A328DED8-3876-42B8-BE87-C8D461F9E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8414" y="3872314"/>
            <a:ext cx="5586264" cy="2793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EA6693-25A8-40CD-97D8-16011C1E1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318175"/>
            <a:ext cx="1051560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s-CL" sz="3200" b="1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EJEMPLOS DE COLONIALISMO E IMPERIALISMO</a:t>
            </a:r>
            <a:endParaRPr lang="es-ES" sz="6600" b="1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7234A728-1E24-49B4-A290-64C1EF8FFB99}"/>
              </a:ext>
            </a:extLst>
          </p:cNvPr>
          <p:cNvSpPr/>
          <p:nvPr/>
        </p:nvSpPr>
        <p:spPr>
          <a:xfrm>
            <a:off x="351031" y="1513644"/>
            <a:ext cx="5092505" cy="900333"/>
          </a:xfrm>
          <a:prstGeom prst="roundRect">
            <a:avLst/>
          </a:prstGeom>
          <a:solidFill>
            <a:schemeClr val="accent5">
              <a:lumMod val="75000"/>
              <a:alpha val="56000"/>
            </a:schemeClr>
          </a:solidFill>
          <a:ln w="698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/>
              <a:t>Colonialismo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21E3BE34-EF00-49D9-8F74-AFE2FE6C7306}"/>
              </a:ext>
            </a:extLst>
          </p:cNvPr>
          <p:cNvSpPr/>
          <p:nvPr/>
        </p:nvSpPr>
        <p:spPr>
          <a:xfrm>
            <a:off x="6691312" y="1513644"/>
            <a:ext cx="5092505" cy="900333"/>
          </a:xfrm>
          <a:prstGeom prst="roundRect">
            <a:avLst/>
          </a:prstGeom>
          <a:solidFill>
            <a:srgbClr val="FF0000">
              <a:alpha val="64000"/>
            </a:srgbClr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/>
              <a:t>Imperialismo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9687E8-8CF9-4A8C-8033-21A9ABA63CC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21" t="8892" r="28288"/>
          <a:stretch/>
        </p:blipFill>
        <p:spPr bwMode="auto">
          <a:xfrm>
            <a:off x="10718115" y="0"/>
            <a:ext cx="1559463" cy="24139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xmlns="" id="{5E094AE9-8EB0-4EEC-879D-3972F587A4C7}"/>
              </a:ext>
            </a:extLst>
          </p:cNvPr>
          <p:cNvSpPr/>
          <p:nvPr/>
        </p:nvSpPr>
        <p:spPr>
          <a:xfrm>
            <a:off x="657960" y="2855460"/>
            <a:ext cx="4600575" cy="1105899"/>
          </a:xfrm>
          <a:prstGeom prst="roundRect">
            <a:avLst/>
          </a:prstGeom>
          <a:solidFill>
            <a:schemeClr val="accent5">
              <a:lumMod val="75000"/>
              <a:alpha val="56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  <a:latin typeface="Arial" panose="020B0604020202020204" pitchFamily="34" charset="0"/>
                <a:ea typeface="Trebuchet MS" panose="020B0603020202020204" pitchFamily="34" charset="0"/>
              </a:rPr>
              <a:t>D</a:t>
            </a:r>
            <a:r>
              <a:rPr lang="es-CL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ominación que ejerció España en el siglo XVI, en parte importante de América</a:t>
            </a:r>
            <a:endParaRPr lang="es-ES" sz="2000" b="1" dirty="0">
              <a:solidFill>
                <a:schemeClr val="tx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xmlns="" id="{A1420144-8EEE-41BD-AFA9-5BB747AC4725}"/>
              </a:ext>
            </a:extLst>
          </p:cNvPr>
          <p:cNvSpPr/>
          <p:nvPr/>
        </p:nvSpPr>
        <p:spPr>
          <a:xfrm>
            <a:off x="6937278" y="2855460"/>
            <a:ext cx="4600575" cy="1133475"/>
          </a:xfrm>
          <a:prstGeom prst="roundRect">
            <a:avLst/>
          </a:prstGeom>
          <a:solidFill>
            <a:srgbClr val="FF0000">
              <a:alpha val="5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241F1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es-ES" sz="1800" b="1" dirty="0">
                <a:solidFill>
                  <a:srgbClr val="24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elación de dependencia económica entre Estados Unidos y algunos países de América Latina.</a:t>
            </a:r>
            <a:endParaRPr lang="es-ES" sz="2000" b="1" dirty="0">
              <a:solidFill>
                <a:schemeClr val="tx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67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73ABE8-B284-43E9-A57F-E566666FD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506200" cy="108267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s-ES" b="1" dirty="0"/>
              <a:t>Factores que motivaron el Colonialismo y el Imperialismo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2D208729-3399-491F-BC08-070A953F340A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733548"/>
          <a:ext cx="1581150" cy="4600571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{00A15C55-8517-42AA-B614-E9B94910E393}</a:tableStyleId>
              </a:tblPr>
              <a:tblGrid>
                <a:gridCol w="1581150">
                  <a:extLst>
                    <a:ext uri="{9D8B030D-6E8A-4147-A177-3AD203B41FA5}">
                      <a16:colId xmlns:a16="http://schemas.microsoft.com/office/drawing/2014/main" xmlns="" val="2823728257"/>
                    </a:ext>
                  </a:extLst>
                </a:gridCol>
              </a:tblGrid>
              <a:tr h="4600571">
                <a:tc>
                  <a:txBody>
                    <a:bodyPr/>
                    <a:lstStyle/>
                    <a:p>
                      <a:pPr algn="ctr"/>
                      <a:r>
                        <a:rPr lang="es-ES" sz="8000" dirty="0">
                          <a:solidFill>
                            <a:schemeClr val="tx1"/>
                          </a:solidFill>
                        </a:rPr>
                        <a:t>FACTORES</a:t>
                      </a:r>
                    </a:p>
                  </a:txBody>
                  <a:tcPr vert="vert270"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1864709"/>
                  </a:ext>
                </a:extLst>
              </a:tr>
            </a:tbl>
          </a:graphicData>
        </a:graphic>
      </p:graphicFrame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xmlns="" id="{361F7DFB-E5A7-4948-A04C-3711662B10DA}"/>
              </a:ext>
            </a:extLst>
          </p:cNvPr>
          <p:cNvGraphicFramePr>
            <a:graphicFrameLocks noGrp="1"/>
          </p:cNvGraphicFramePr>
          <p:nvPr/>
        </p:nvGraphicFramePr>
        <p:xfrm>
          <a:off x="2279650" y="1733549"/>
          <a:ext cx="3244850" cy="83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850">
                  <a:extLst>
                    <a:ext uri="{9D8B030D-6E8A-4147-A177-3AD203B41FA5}">
                      <a16:colId xmlns:a16="http://schemas.microsoft.com/office/drawing/2014/main" xmlns="" val="899070498"/>
                    </a:ext>
                  </a:extLst>
                </a:gridCol>
              </a:tblGrid>
              <a:tr h="838201">
                <a:tc>
                  <a:txBody>
                    <a:bodyPr/>
                    <a:lstStyle/>
                    <a:p>
                      <a:pPr algn="ctr"/>
                      <a:r>
                        <a:rPr lang="es-ES" sz="4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ECONÓMICOS</a:t>
                      </a:r>
                      <a:endParaRPr lang="es-ES" sz="40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187549280"/>
                  </a:ext>
                </a:extLst>
              </a:tr>
            </a:tbl>
          </a:graphicData>
        </a:graphic>
      </p:graphicFrame>
      <p:graphicFrame>
        <p:nvGraphicFramePr>
          <p:cNvPr id="13" name="Tabla 5">
            <a:extLst>
              <a:ext uri="{FF2B5EF4-FFF2-40B4-BE49-F238E27FC236}">
                <a16:creationId xmlns:a16="http://schemas.microsoft.com/office/drawing/2014/main" xmlns="" id="{5ACD081E-A9E1-4556-8D0E-A6D9CF158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5978731"/>
              </p:ext>
            </p:extLst>
          </p:nvPr>
        </p:nvGraphicFramePr>
        <p:xfrm>
          <a:off x="2279650" y="5349872"/>
          <a:ext cx="3244850" cy="83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850">
                  <a:extLst>
                    <a:ext uri="{9D8B030D-6E8A-4147-A177-3AD203B41FA5}">
                      <a16:colId xmlns:a16="http://schemas.microsoft.com/office/drawing/2014/main" xmlns="" val="899070498"/>
                    </a:ext>
                  </a:extLst>
                </a:gridCol>
              </a:tblGrid>
              <a:tr h="838201">
                <a:tc>
                  <a:txBody>
                    <a:bodyPr/>
                    <a:lstStyle/>
                    <a:p>
                      <a:pPr algn="ctr"/>
                      <a:r>
                        <a:rPr lang="es-ES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DEMOGRÁFICOS</a:t>
                      </a:r>
                      <a:endParaRPr lang="es-ES" sz="32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7549280"/>
                  </a:ext>
                </a:extLst>
              </a:tr>
            </a:tbl>
          </a:graphicData>
        </a:graphic>
      </p:graphicFrame>
      <p:graphicFrame>
        <p:nvGraphicFramePr>
          <p:cNvPr id="15" name="Tabla 5">
            <a:extLst>
              <a:ext uri="{FF2B5EF4-FFF2-40B4-BE49-F238E27FC236}">
                <a16:creationId xmlns:a16="http://schemas.microsoft.com/office/drawing/2014/main" xmlns="" id="{D6F081E8-72C3-4C6E-9195-BA01E6CC0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2831941"/>
              </p:ext>
            </p:extLst>
          </p:nvPr>
        </p:nvGraphicFramePr>
        <p:xfrm>
          <a:off x="6096000" y="1162050"/>
          <a:ext cx="554355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3550">
                  <a:extLst>
                    <a:ext uri="{9D8B030D-6E8A-4147-A177-3AD203B41FA5}">
                      <a16:colId xmlns:a16="http://schemas.microsoft.com/office/drawing/2014/main" xmlns="" val="899070498"/>
                    </a:ext>
                  </a:extLst>
                </a:gridCol>
              </a:tblGrid>
              <a:tr h="1816098">
                <a:tc>
                  <a:txBody>
                    <a:bodyPr/>
                    <a:lstStyle/>
                    <a:p>
                      <a:pPr algn="ctr"/>
                      <a:r>
                        <a:rPr lang="es-E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industrial.</a:t>
                      </a:r>
                    </a:p>
                    <a:p>
                      <a:pPr algn="ctr"/>
                      <a:r>
                        <a:rPr lang="es-E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Expansión colonial ultramarina.</a:t>
                      </a:r>
                    </a:p>
                    <a:p>
                      <a:pPr algn="ctr"/>
                      <a:r>
                        <a:rPr lang="es-E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Incorporar nuevos mercados.</a:t>
                      </a:r>
                    </a:p>
                    <a:p>
                      <a:pPr algn="ctr"/>
                      <a:r>
                        <a:rPr lang="es-E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Extracción de materias primas.</a:t>
                      </a:r>
                    </a:p>
                    <a:p>
                      <a:pPr algn="ctr"/>
                      <a:r>
                        <a:rPr lang="es-E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Obtención de mano de obra.</a:t>
                      </a:r>
                    </a:p>
                    <a:p>
                      <a:pPr algn="ctr"/>
                      <a:r>
                        <a:rPr lang="es-E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Monopolio comercial.  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7549280"/>
                  </a:ext>
                </a:extLst>
              </a:tr>
            </a:tbl>
          </a:graphicData>
        </a:graphic>
      </p:graphicFrame>
      <p:graphicFrame>
        <p:nvGraphicFramePr>
          <p:cNvPr id="17" name="Tabla 5">
            <a:extLst>
              <a:ext uri="{FF2B5EF4-FFF2-40B4-BE49-F238E27FC236}">
                <a16:creationId xmlns:a16="http://schemas.microsoft.com/office/drawing/2014/main" xmlns="" id="{86849210-91C3-4004-B64D-2F84704AB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7399637"/>
              </p:ext>
            </p:extLst>
          </p:nvPr>
        </p:nvGraphicFramePr>
        <p:xfrm>
          <a:off x="6277792" y="4297226"/>
          <a:ext cx="554355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3550">
                  <a:extLst>
                    <a:ext uri="{9D8B030D-6E8A-4147-A177-3AD203B41FA5}">
                      <a16:colId xmlns:a16="http://schemas.microsoft.com/office/drawing/2014/main" xmlns="" val="899070498"/>
                    </a:ext>
                  </a:extLst>
                </a:gridCol>
              </a:tblGrid>
              <a:tr h="838201">
                <a:tc>
                  <a:txBody>
                    <a:bodyPr/>
                    <a:lstStyle/>
                    <a:p>
                      <a:pPr algn="ctr"/>
                      <a:r>
                        <a:rPr lang="es-E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Crecimiento de la población.</a:t>
                      </a:r>
                    </a:p>
                    <a:p>
                      <a:pPr algn="ctr"/>
                      <a:r>
                        <a:rPr lang="es-E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Aumento de la producción en el campo.</a:t>
                      </a:r>
                    </a:p>
                    <a:p>
                      <a:pPr algn="ctr"/>
                      <a:r>
                        <a:rPr lang="es-E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Excedentes agrícolas.</a:t>
                      </a:r>
                    </a:p>
                    <a:p>
                      <a:pPr algn="ctr"/>
                      <a:r>
                        <a:rPr lang="es-E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Avances médicos y sanitarios.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descendió la mortalidad y aumentó la esperanza de vida. 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FF0000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7549280"/>
                  </a:ext>
                </a:extLst>
              </a:tr>
            </a:tbl>
          </a:graphicData>
        </a:graphic>
      </p:graphicFrame>
      <p:sp>
        <p:nvSpPr>
          <p:cNvPr id="3" name="Flecha: a la derecha 2">
            <a:extLst>
              <a:ext uri="{FF2B5EF4-FFF2-40B4-BE49-F238E27FC236}">
                <a16:creationId xmlns:a16="http://schemas.microsoft.com/office/drawing/2014/main" xmlns="" id="{64BEDACE-48C6-4BA4-88C7-2A5F5A376C52}"/>
              </a:ext>
            </a:extLst>
          </p:cNvPr>
          <p:cNvSpPr/>
          <p:nvPr/>
        </p:nvSpPr>
        <p:spPr>
          <a:xfrm>
            <a:off x="4867275" y="2514598"/>
            <a:ext cx="1314450" cy="644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xmlns="" id="{21C25E2B-843A-4D89-8DC8-F3E35BE40AA7}"/>
              </a:ext>
            </a:extLst>
          </p:cNvPr>
          <p:cNvSpPr/>
          <p:nvPr/>
        </p:nvSpPr>
        <p:spPr>
          <a:xfrm>
            <a:off x="4867275" y="4743450"/>
            <a:ext cx="1314450" cy="6445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73078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73ABE8-B284-43E9-A57F-E566666FD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506200" cy="108267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s-ES" b="1" dirty="0"/>
              <a:t>Factores que motivaron el Colonialismo y el Imperialismo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2D208729-3399-491F-BC08-070A953F3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6517650"/>
              </p:ext>
            </p:extLst>
          </p:nvPr>
        </p:nvGraphicFramePr>
        <p:xfrm>
          <a:off x="381000" y="1733548"/>
          <a:ext cx="1581150" cy="4600571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{00A15C55-8517-42AA-B614-E9B94910E393}</a:tableStyleId>
              </a:tblPr>
              <a:tblGrid>
                <a:gridCol w="1581150">
                  <a:extLst>
                    <a:ext uri="{9D8B030D-6E8A-4147-A177-3AD203B41FA5}">
                      <a16:colId xmlns:a16="http://schemas.microsoft.com/office/drawing/2014/main" xmlns="" val="2823728257"/>
                    </a:ext>
                  </a:extLst>
                </a:gridCol>
              </a:tblGrid>
              <a:tr h="4600571">
                <a:tc>
                  <a:txBody>
                    <a:bodyPr/>
                    <a:lstStyle/>
                    <a:p>
                      <a:pPr algn="ctr"/>
                      <a:r>
                        <a:rPr lang="es-ES" sz="8000" dirty="0">
                          <a:solidFill>
                            <a:schemeClr val="tx1"/>
                          </a:solidFill>
                        </a:rPr>
                        <a:t>FACTORES</a:t>
                      </a:r>
                    </a:p>
                  </a:txBody>
                  <a:tcPr vert="vert270"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1864709"/>
                  </a:ext>
                </a:extLst>
              </a:tr>
            </a:tbl>
          </a:graphicData>
        </a:graphic>
      </p:graphicFrame>
      <p:graphicFrame>
        <p:nvGraphicFramePr>
          <p:cNvPr id="9" name="Tabla 5">
            <a:extLst>
              <a:ext uri="{FF2B5EF4-FFF2-40B4-BE49-F238E27FC236}">
                <a16:creationId xmlns:a16="http://schemas.microsoft.com/office/drawing/2014/main" xmlns="" id="{355D1FE8-97C3-4EB1-A9BC-DF7249F39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8124801"/>
              </p:ext>
            </p:extLst>
          </p:nvPr>
        </p:nvGraphicFramePr>
        <p:xfrm>
          <a:off x="2279650" y="1733548"/>
          <a:ext cx="3244850" cy="83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850">
                  <a:extLst>
                    <a:ext uri="{9D8B030D-6E8A-4147-A177-3AD203B41FA5}">
                      <a16:colId xmlns:a16="http://schemas.microsoft.com/office/drawing/2014/main" xmlns="" val="899070498"/>
                    </a:ext>
                  </a:extLst>
                </a:gridCol>
              </a:tblGrid>
              <a:tr h="838201">
                <a:tc>
                  <a:txBody>
                    <a:bodyPr/>
                    <a:lstStyle/>
                    <a:p>
                      <a:pPr algn="ctr"/>
                      <a:r>
                        <a:rPr lang="es-ES" sz="4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POLÍTICOS</a:t>
                      </a:r>
                      <a:endParaRPr lang="es-E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7549280"/>
                  </a:ext>
                </a:extLst>
              </a:tr>
            </a:tbl>
          </a:graphicData>
        </a:graphic>
      </p:graphicFrame>
      <p:graphicFrame>
        <p:nvGraphicFramePr>
          <p:cNvPr id="11" name="Tabla 5">
            <a:extLst>
              <a:ext uri="{FF2B5EF4-FFF2-40B4-BE49-F238E27FC236}">
                <a16:creationId xmlns:a16="http://schemas.microsoft.com/office/drawing/2014/main" xmlns="" id="{3D78DD82-11EF-45C0-9C47-7903666A5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7604617"/>
              </p:ext>
            </p:extLst>
          </p:nvPr>
        </p:nvGraphicFramePr>
        <p:xfrm>
          <a:off x="2279650" y="5495918"/>
          <a:ext cx="3244850" cy="83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850">
                  <a:extLst>
                    <a:ext uri="{9D8B030D-6E8A-4147-A177-3AD203B41FA5}">
                      <a16:colId xmlns:a16="http://schemas.microsoft.com/office/drawing/2014/main" xmlns="" val="899070498"/>
                    </a:ext>
                  </a:extLst>
                </a:gridCol>
              </a:tblGrid>
              <a:tr h="838201">
                <a:tc>
                  <a:txBody>
                    <a:bodyPr/>
                    <a:lstStyle/>
                    <a:p>
                      <a:pPr algn="ctr"/>
                      <a:r>
                        <a:rPr lang="es-ES" sz="4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CULTURALES</a:t>
                      </a:r>
                      <a:endParaRPr lang="es-ES" sz="40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7549280"/>
                  </a:ext>
                </a:extLst>
              </a:tr>
            </a:tbl>
          </a:graphicData>
        </a:graphic>
      </p:graphicFrame>
      <p:graphicFrame>
        <p:nvGraphicFramePr>
          <p:cNvPr id="15" name="Tabla 5">
            <a:extLst>
              <a:ext uri="{FF2B5EF4-FFF2-40B4-BE49-F238E27FC236}">
                <a16:creationId xmlns:a16="http://schemas.microsoft.com/office/drawing/2014/main" xmlns="" id="{D6F081E8-72C3-4C6E-9195-BA01E6CC0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5336333"/>
              </p:ext>
            </p:extLst>
          </p:nvPr>
        </p:nvGraphicFramePr>
        <p:xfrm>
          <a:off x="6667502" y="1171574"/>
          <a:ext cx="521969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9698">
                  <a:extLst>
                    <a:ext uri="{9D8B030D-6E8A-4147-A177-3AD203B41FA5}">
                      <a16:colId xmlns:a16="http://schemas.microsoft.com/office/drawing/2014/main" xmlns="" val="899070498"/>
                    </a:ext>
                  </a:extLst>
                </a:gridCol>
              </a:tblGrid>
              <a:tr h="1816098">
                <a:tc>
                  <a:txBody>
                    <a:bodyPr/>
                    <a:lstStyle/>
                    <a:p>
                      <a:pPr algn="ctr"/>
                      <a:r>
                        <a:rPr lang="es-E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Influencia y poder.</a:t>
                      </a:r>
                    </a:p>
                    <a:p>
                      <a:pPr algn="ctr"/>
                      <a:r>
                        <a:rPr lang="es-E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Imponer sus propios intereses.</a:t>
                      </a:r>
                    </a:p>
                    <a:p>
                      <a:pPr algn="ctr"/>
                      <a:r>
                        <a:rPr lang="es-E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 comercial y militar de las rutas marítimas y terrestres.</a:t>
                      </a:r>
                    </a:p>
                    <a:p>
                      <a:pPr algn="ctr"/>
                      <a:r>
                        <a:rPr lang="es-E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Obstaculizaría el desarrollo de los países competidores. </a:t>
                      </a:r>
                      <a:endParaRPr lang="es-ES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FFFF00">
                        <a:alpha val="6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7549280"/>
                  </a:ext>
                </a:extLst>
              </a:tr>
            </a:tbl>
          </a:graphicData>
        </a:graphic>
      </p:graphicFrame>
      <p:graphicFrame>
        <p:nvGraphicFramePr>
          <p:cNvPr id="17" name="Tabla 5">
            <a:extLst>
              <a:ext uri="{FF2B5EF4-FFF2-40B4-BE49-F238E27FC236}">
                <a16:creationId xmlns:a16="http://schemas.microsoft.com/office/drawing/2014/main" xmlns="" id="{86849210-91C3-4004-B64D-2F84704AB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7295188"/>
              </p:ext>
            </p:extLst>
          </p:nvPr>
        </p:nvGraphicFramePr>
        <p:xfrm>
          <a:off x="6863445" y="4730528"/>
          <a:ext cx="4806950" cy="1598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950">
                  <a:extLst>
                    <a:ext uri="{9D8B030D-6E8A-4147-A177-3AD203B41FA5}">
                      <a16:colId xmlns:a16="http://schemas.microsoft.com/office/drawing/2014/main" xmlns="" val="899070498"/>
                    </a:ext>
                  </a:extLst>
                </a:gridCol>
              </a:tblGrid>
              <a:tr h="1598287">
                <a:tc>
                  <a:txBody>
                    <a:bodyPr/>
                    <a:lstStyle/>
                    <a:p>
                      <a:pPr algn="ctr"/>
                      <a:r>
                        <a:rPr lang="es-E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Interés científico.</a:t>
                      </a:r>
                    </a:p>
                    <a:p>
                      <a:pPr algn="ctr"/>
                      <a:r>
                        <a:rPr lang="es-E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Exploraciones geográficas.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Afán de aventura, evangelización o intelectual.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7030A0">
                        <a:alpha val="6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7549280"/>
                  </a:ext>
                </a:extLst>
              </a:tr>
            </a:tbl>
          </a:graphicData>
        </a:graphic>
      </p:graphicFrame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xmlns="" id="{8DAC2574-886E-480C-B23B-8CDCDB30E609}"/>
              </a:ext>
            </a:extLst>
          </p:cNvPr>
          <p:cNvSpPr/>
          <p:nvPr/>
        </p:nvSpPr>
        <p:spPr>
          <a:xfrm>
            <a:off x="5438776" y="2523015"/>
            <a:ext cx="1314450" cy="6445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xmlns="" id="{E0B577A0-09F7-4362-9549-DBF6ED860A2E}"/>
              </a:ext>
            </a:extLst>
          </p:cNvPr>
          <p:cNvSpPr/>
          <p:nvPr/>
        </p:nvSpPr>
        <p:spPr>
          <a:xfrm>
            <a:off x="5438775" y="4840758"/>
            <a:ext cx="1314450" cy="64452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4142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A2867F-4F5B-43E8-A9ED-90D56525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900" y="365125"/>
            <a:ext cx="6267450" cy="1325563"/>
          </a:xfr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solidFill>
                  <a:srgbClr val="241F1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Principales potencias imperialistas y colonialistas</a:t>
            </a:r>
            <a:endParaRPr lang="es-ES" sz="7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3CB2943-8DA0-41D9-968B-B8BD531429BF}"/>
              </a:ext>
            </a:extLst>
          </p:cNvPr>
          <p:cNvSpPr txBox="1"/>
          <p:nvPr/>
        </p:nvSpPr>
        <p:spPr>
          <a:xfrm>
            <a:off x="5543550" y="4676993"/>
            <a:ext cx="54483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241F1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Francia e Inglaterra fueron las principales potencias que establecieron grandes imperios   coloniales en África y Asia.</a:t>
            </a:r>
            <a:endParaRPr lang="es-ES" sz="28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0A68D86-559A-4160-9C8C-9A23AB6E7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314950" cy="68807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DC9BFF2-5118-4305-B846-201C7F43F0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3247" y="2275789"/>
            <a:ext cx="2604453" cy="1753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5AA5DA13-59B1-4995-8BC1-7A914A3C52D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9898" y="2275789"/>
            <a:ext cx="2604452" cy="1658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775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1A9093E5-7F71-4A65-B429-C1E9DC0FB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7201"/>
            <a:ext cx="12191999" cy="6400800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BE13371-2915-4197-B88D-6C848DEBA0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7753" cy="13006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xmlns="" id="{0B31A2E1-6CFF-4108-9525-6C2A101A6130}"/>
              </a:ext>
            </a:extLst>
          </p:cNvPr>
          <p:cNvSpPr/>
          <p:nvPr/>
        </p:nvSpPr>
        <p:spPr>
          <a:xfrm>
            <a:off x="4019549" y="223363"/>
            <a:ext cx="4152900" cy="1300638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Imperio Francés</a:t>
            </a:r>
          </a:p>
          <a:p>
            <a:pPr algn="ctr"/>
            <a:r>
              <a:rPr lang="es-ES" sz="2800" dirty="0"/>
              <a:t>1919- 1939</a:t>
            </a:r>
          </a:p>
        </p:txBody>
      </p:sp>
    </p:spTree>
    <p:extLst>
      <p:ext uri="{BB962C8B-B14F-4D97-AF65-F5344CB8AC3E}">
        <p14:creationId xmlns:p14="http://schemas.microsoft.com/office/powerpoint/2010/main" xmlns="" val="37717113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337</Words>
  <Application>Microsoft Office PowerPoint</Application>
  <PresentationFormat>Personalizado</PresentationFormat>
  <Paragraphs>58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Imperialismo y Colonialismo</vt:lpstr>
      <vt:lpstr>Diapositiva 2</vt:lpstr>
      <vt:lpstr>A continuación, veremos dos modos de dominación que se acentúan a finales del siglo XIX y comienzos del XX, y se entienden como la hegemonía de un país sobre otro:     El imperialismo y el Colonialismo. </vt:lpstr>
      <vt:lpstr>Diapositiva 4</vt:lpstr>
      <vt:lpstr>EJEMPLOS DE COLONIALISMO E IMPERIALISMO</vt:lpstr>
      <vt:lpstr>Factores que motivaron el Colonialismo y el Imperialismo</vt:lpstr>
      <vt:lpstr>Factores que motivaron el Colonialismo y el Imperialismo</vt:lpstr>
      <vt:lpstr>Principales potencias imperialistas y colonialistas</vt:lpstr>
      <vt:lpstr>Diapositiva 9</vt:lpstr>
      <vt:lpstr>Diapositiva 10</vt:lpstr>
      <vt:lpstr>I. Definición de Conceptos. </vt:lpstr>
      <vt:lpstr>II. Diagrama de Venn </vt:lpstr>
      <vt:lpstr>III. Tabla de territorios. </vt:lpstr>
      <vt:lpstr>Hasta la próxima Clase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</dc:creator>
  <cp:lastModifiedBy>Cliemte</cp:lastModifiedBy>
  <cp:revision>20</cp:revision>
  <dcterms:created xsi:type="dcterms:W3CDTF">2020-08-13T03:55:19Z</dcterms:created>
  <dcterms:modified xsi:type="dcterms:W3CDTF">2020-08-20T22:31:59Z</dcterms:modified>
</cp:coreProperties>
</file>